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2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F9DBF6-2DBB-DD79-EF3B-0048E5E838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E83C8B8-E4C5-C1BA-7BFD-C8DD361BEC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C493E0-B60F-4CD1-EF90-D82B0F682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53E155C-B6D1-8604-FB41-65511D073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E97A35-1F80-A690-CAC4-8D53ED1A5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2135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8D4427-17CA-70AC-4598-972DD66F4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7EADEE3-F40B-6CEF-CCE7-BA64AB4966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1362A7-24B6-1CFA-E24B-AF1DF1E2E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5B28E26-7791-195A-ACA9-743F1225F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183E56A-A8B8-C33C-B697-B5566DFE1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1973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9F47964-C09A-5F86-B144-692F16D6DE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377D93-75C1-118C-2AF3-A9FF9B9259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33D596D-49AC-544B-2EBD-8627B07D5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7F79E03-CE12-41CB-5F63-3E7570A38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30A0A4E-9044-2DC9-E0E3-D97156112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21690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28FA69-8247-4101-B13D-91093BE74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223FE44-2542-DD5A-EA20-5CE1959CC1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D744C1-C639-0E23-644D-2B4F4A5BB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90F3CE-B849-EA06-4D2D-C0A3BBA1C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3024DC1-8BFB-C7DA-03BE-477ACAB1E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431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E85832-C107-6337-7491-A54F957F6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1811C1A-A503-D0B1-5C5B-3BF7CAEA4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0865947-16BB-34D4-DCA3-8AF31377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9A748F5-E856-2BB4-FB3D-EFC6F0B27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FE24AC4-3166-D8FE-32A7-C149A22F3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417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ADE21D-2359-9F33-FFD6-342E40BD3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26457B0-2994-F950-706E-037D9B1615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0D39B60-367C-D138-C5EB-AF7DB67B46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B837702-1147-9507-D510-1C9DE85A0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FB9FCBE-5FD1-0FDD-877F-3136F97EB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1634CB8-E8F1-BECF-A26A-32A33A403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3186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2D8171-29EA-475D-6A42-4CD27531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19D9252-B952-04C3-CFD9-EF55053B6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F25247D-E4B0-136A-260F-F9EFC597F4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04C11DA-EED0-2927-802D-F8E550B581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CC93A01-1E58-B3E3-3941-5830FA9D2B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89A0458-0B9E-B5D0-D1C8-FA3886046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006C6D0-D351-C102-16D0-FBAEA6BCD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1E8835F-64D9-D88B-C2A0-44BDBFC4B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55808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C3E1E7-AC56-C738-FB10-AF2037279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7D14A4B-ADED-24A4-D9C8-5ED84FCD0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CADDE9B-EE84-F83F-3617-9A2D59D09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49B9E43-FE40-A6C5-C453-716B88F48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94988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8195386-C181-2332-F854-CD847CCB7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BB02B2-D44E-56B2-02F0-8D3CFC8A5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D3DE1AF-69DE-3602-AAF3-7D8957A79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04082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53CB96-52FD-5673-AFA1-33BA37D25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9C23A3B-D2D1-1C2B-352A-4BC6502C5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DB0958D-BCAD-6DD5-87FF-C55B9DBAFF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47ADDC8-33D8-E9A6-A4A0-9C9D47446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F5ED2EA-B92A-5DF5-7211-F847CF116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E455C19-758D-0CF2-5813-6849887FA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6007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1A146-7095-27F0-BC2E-17971A342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93B0E9C-FB01-8EF3-F5A6-75E8FE1992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9A1460A-CEB9-F909-B36D-7BEF4E4415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92A11A0-4BF9-CAFA-CA1D-7922961E2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C05F24D-060D-D62D-267E-6B5FC5775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002CEF-5950-A5B8-4533-D142205B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24762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74AEA4E-975B-BC07-78D0-36B92BB58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6843206-3860-A1AA-B09B-FEA40D2DE0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06D9BC9-E31D-B1CE-5845-F0876A098E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69C01B6-6166-77B0-0ADD-E97F08460B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0A07D0-0B99-7E91-B2EF-B48E710941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62221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8">
            <a:extLst>
              <a:ext uri="{FF2B5EF4-FFF2-40B4-BE49-F238E27FC236}">
                <a16:creationId xmlns:a16="http://schemas.microsoft.com/office/drawing/2014/main" id="{6CCA5F87-1D1E-45CB-8D83-FC7EEFAD99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4" descr="Primer plano de una placa de circuito">
            <a:extLst>
              <a:ext uri="{FF2B5EF4-FFF2-40B4-BE49-F238E27FC236}">
                <a16:creationId xmlns:a16="http://schemas.microsoft.com/office/drawing/2014/main" id="{065A8022-0672-499C-9F0B-A7037AE43D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628" r="-1" b="-1"/>
          <a:stretch>
            <a:fillRect/>
          </a:stretch>
        </p:blipFill>
        <p:spPr>
          <a:xfrm>
            <a:off x="20" y="10"/>
            <a:ext cx="866849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CCFC2C6-6238-4A2F-93DE-2ADF74AF6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711652" y="0"/>
            <a:ext cx="8480347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9428715-A374-92EF-4F9A-ACFAE60792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01920" y="1122363"/>
            <a:ext cx="6990060" cy="3204134"/>
          </a:xfrm>
        </p:spPr>
        <p:txBody>
          <a:bodyPr anchor="b">
            <a:normAutofit/>
          </a:bodyPr>
          <a:lstStyle/>
          <a:p>
            <a:pPr algn="l"/>
            <a:r>
              <a:rPr lang="es-ES" sz="4000" b="1" dirty="0"/>
              <a:t>ELECTRONICA DIGITAL</a:t>
            </a:r>
            <a:br>
              <a:rPr lang="es-ES" sz="4000" b="1" dirty="0"/>
            </a:br>
            <a:r>
              <a:rPr lang="es-ES" sz="4000" b="1" dirty="0"/>
              <a:t>MICROCONTROLADOR</a:t>
            </a:r>
            <a:br>
              <a:rPr lang="es-ES" sz="4000" b="1" dirty="0"/>
            </a:br>
            <a:r>
              <a:rPr lang="es-ES" sz="4000" b="1" dirty="0"/>
              <a:t>(ARDUINO, ESP32,PICAXE,etc)</a:t>
            </a:r>
            <a:endParaRPr lang="es-CO" sz="4000" b="1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8C2BE9E-46BB-98F5-0768-764D33968E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48600" y="4872922"/>
            <a:ext cx="4023360" cy="1208141"/>
          </a:xfrm>
        </p:spPr>
        <p:txBody>
          <a:bodyPr>
            <a:normAutofit/>
          </a:bodyPr>
          <a:lstStyle/>
          <a:p>
            <a:pPr algn="l"/>
            <a:r>
              <a:rPr lang="es-ES" sz="2000" b="1" dirty="0"/>
              <a:t>Ing. Juan Carlos Vizcaino Aponte</a:t>
            </a:r>
            <a:endParaRPr lang="es-CO" sz="2000" b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130540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51648" y="4546920"/>
            <a:ext cx="40233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130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5" name="Rectangle 2054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B3F2510-9DDA-C778-9D3A-B15F87914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s-ES" sz="5400" b="1"/>
              <a:t>PROGRAMACION C++</a:t>
            </a:r>
            <a:endParaRPr lang="es-CO" sz="5400" b="1"/>
          </a:p>
        </p:txBody>
      </p:sp>
      <p:sp>
        <p:nvSpPr>
          <p:cNvPr id="2057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sX0" fmla="*/ 0 w 10972800"/>
              <a:gd name="csY0" fmla="*/ 0 h 18288"/>
              <a:gd name="csX1" fmla="*/ 356616 w 10972800"/>
              <a:gd name="csY1" fmla="*/ 0 h 18288"/>
              <a:gd name="csX2" fmla="*/ 1042416 w 10972800"/>
              <a:gd name="csY2" fmla="*/ 0 h 18288"/>
              <a:gd name="csX3" fmla="*/ 1947672 w 10972800"/>
              <a:gd name="csY3" fmla="*/ 0 h 18288"/>
              <a:gd name="csX4" fmla="*/ 2633472 w 10972800"/>
              <a:gd name="csY4" fmla="*/ 0 h 18288"/>
              <a:gd name="csX5" fmla="*/ 2990088 w 10972800"/>
              <a:gd name="csY5" fmla="*/ 0 h 18288"/>
              <a:gd name="csX6" fmla="*/ 3456432 w 10972800"/>
              <a:gd name="csY6" fmla="*/ 0 h 18288"/>
              <a:gd name="csX7" fmla="*/ 4361688 w 10972800"/>
              <a:gd name="csY7" fmla="*/ 0 h 18288"/>
              <a:gd name="csX8" fmla="*/ 5266944 w 10972800"/>
              <a:gd name="csY8" fmla="*/ 0 h 18288"/>
              <a:gd name="csX9" fmla="*/ 6172200 w 10972800"/>
              <a:gd name="csY9" fmla="*/ 0 h 18288"/>
              <a:gd name="csX10" fmla="*/ 6528816 w 10972800"/>
              <a:gd name="csY10" fmla="*/ 0 h 18288"/>
              <a:gd name="csX11" fmla="*/ 7214616 w 10972800"/>
              <a:gd name="csY11" fmla="*/ 0 h 18288"/>
              <a:gd name="csX12" fmla="*/ 7790688 w 10972800"/>
              <a:gd name="csY12" fmla="*/ 0 h 18288"/>
              <a:gd name="csX13" fmla="*/ 8147304 w 10972800"/>
              <a:gd name="csY13" fmla="*/ 0 h 18288"/>
              <a:gd name="csX14" fmla="*/ 9052560 w 10972800"/>
              <a:gd name="csY14" fmla="*/ 0 h 18288"/>
              <a:gd name="csX15" fmla="*/ 9409176 w 10972800"/>
              <a:gd name="csY15" fmla="*/ 0 h 18288"/>
              <a:gd name="csX16" fmla="*/ 9765792 w 10972800"/>
              <a:gd name="csY16" fmla="*/ 0 h 18288"/>
              <a:gd name="csX17" fmla="*/ 10341864 w 10972800"/>
              <a:gd name="csY17" fmla="*/ 0 h 18288"/>
              <a:gd name="csX18" fmla="*/ 10972800 w 10972800"/>
              <a:gd name="csY18" fmla="*/ 0 h 18288"/>
              <a:gd name="csX19" fmla="*/ 10972800 w 10972800"/>
              <a:gd name="csY19" fmla="*/ 18288 h 18288"/>
              <a:gd name="csX20" fmla="*/ 10177272 w 10972800"/>
              <a:gd name="csY20" fmla="*/ 18288 h 18288"/>
              <a:gd name="csX21" fmla="*/ 9820656 w 10972800"/>
              <a:gd name="csY21" fmla="*/ 18288 h 18288"/>
              <a:gd name="csX22" fmla="*/ 9464040 w 10972800"/>
              <a:gd name="csY22" fmla="*/ 18288 h 18288"/>
              <a:gd name="csX23" fmla="*/ 8778240 w 10972800"/>
              <a:gd name="csY23" fmla="*/ 18288 h 18288"/>
              <a:gd name="csX24" fmla="*/ 8421624 w 10972800"/>
              <a:gd name="csY24" fmla="*/ 18288 h 18288"/>
              <a:gd name="csX25" fmla="*/ 7735824 w 10972800"/>
              <a:gd name="csY25" fmla="*/ 18288 h 18288"/>
              <a:gd name="csX26" fmla="*/ 6940296 w 10972800"/>
              <a:gd name="csY26" fmla="*/ 18288 h 18288"/>
              <a:gd name="csX27" fmla="*/ 6254496 w 10972800"/>
              <a:gd name="csY27" fmla="*/ 18288 h 18288"/>
              <a:gd name="csX28" fmla="*/ 5458968 w 10972800"/>
              <a:gd name="csY28" fmla="*/ 18288 h 18288"/>
              <a:gd name="csX29" fmla="*/ 4663440 w 10972800"/>
              <a:gd name="csY29" fmla="*/ 18288 h 18288"/>
              <a:gd name="csX30" fmla="*/ 4306824 w 10972800"/>
              <a:gd name="csY30" fmla="*/ 18288 h 18288"/>
              <a:gd name="csX31" fmla="*/ 3840480 w 10972800"/>
              <a:gd name="csY31" fmla="*/ 18288 h 18288"/>
              <a:gd name="csX32" fmla="*/ 3264408 w 10972800"/>
              <a:gd name="csY32" fmla="*/ 18288 h 18288"/>
              <a:gd name="csX33" fmla="*/ 2578608 w 10972800"/>
              <a:gd name="csY33" fmla="*/ 18288 h 18288"/>
              <a:gd name="csX34" fmla="*/ 1673352 w 10972800"/>
              <a:gd name="csY34" fmla="*/ 18288 h 18288"/>
              <a:gd name="csX35" fmla="*/ 877824 w 10972800"/>
              <a:gd name="csY35" fmla="*/ 18288 h 18288"/>
              <a:gd name="csX36" fmla="*/ 0 w 10972800"/>
              <a:gd name="csY36" fmla="*/ 18288 h 18288"/>
              <a:gd name="csX37" fmla="*/ 0 w 10972800"/>
              <a:gd name="csY37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FAA3A9D-FBC3-817C-035E-B976019EF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rmAutofit/>
          </a:bodyPr>
          <a:lstStyle/>
          <a:p>
            <a:r>
              <a:rPr lang="es-ES" sz="2200"/>
              <a:t>Entorno de trabajo</a:t>
            </a:r>
          </a:p>
          <a:p>
            <a:r>
              <a:rPr lang="es-ES" sz="2200"/>
              <a:t>Construcción de un programa</a:t>
            </a:r>
          </a:p>
          <a:p>
            <a:r>
              <a:rPr lang="es-CO" sz="2200"/>
              <a:t>Salidas digitales</a:t>
            </a:r>
          </a:p>
          <a:p>
            <a:r>
              <a:rPr lang="es-CO" sz="2200"/>
              <a:t>Funciones de temporización</a:t>
            </a:r>
          </a:p>
          <a:p>
            <a:r>
              <a:rPr lang="es-CO" sz="2200"/>
              <a:t>Funciones en la programación</a:t>
            </a:r>
          </a:p>
        </p:txBody>
      </p:sp>
      <p:pic>
        <p:nvPicPr>
          <p:cNvPr id="2050" name="Picture 2" descr="Por qué estudiar gratis Programación en Visual C++? - Impulso06">
            <a:extLst>
              <a:ext uri="{FF2B5EF4-FFF2-40B4-BE49-F238E27FC236}">
                <a16:creationId xmlns:a16="http://schemas.microsoft.com/office/drawing/2014/main" id="{34E4F4CF-6372-2F67-3E93-EF12516E1B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8" r="31621" b="-1"/>
          <a:stretch>
            <a:fillRect/>
          </a:stretch>
        </p:blipFill>
        <p:spPr bwMode="auto">
          <a:xfrm>
            <a:off x="7675658" y="2093976"/>
            <a:ext cx="3941064" cy="409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393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43" name="Rectangle 1032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44" name="Arc 1034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8631348" y="490493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42D45EB-BC98-335E-C070-D01615120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4962" y="479493"/>
            <a:ext cx="5458838" cy="1325563"/>
          </a:xfrm>
        </p:spPr>
        <p:txBody>
          <a:bodyPr>
            <a:normAutofit/>
          </a:bodyPr>
          <a:lstStyle/>
          <a:p>
            <a:r>
              <a:rPr lang="es-ES" b="1" dirty="0"/>
              <a:t>SENSORES RESISTIVOS</a:t>
            </a:r>
            <a:endParaRPr lang="es-CO" b="1" dirty="0"/>
          </a:p>
        </p:txBody>
      </p:sp>
      <p:sp>
        <p:nvSpPr>
          <p:cNvPr id="1045" name="Freeform: Shape 1036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D13E7A6-A94E-127D-AF7C-FBBE5DBE2C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6080" y="1984443"/>
            <a:ext cx="6360160" cy="419252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s-ES" sz="5800" b="1" dirty="0"/>
              <a:t>Tipos sensores resistivos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sz="3800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sz="3800" dirty="0">
                <a:latin typeface="Arial" panose="020B0604020202020204" pitchFamily="34" charset="0"/>
              </a:rPr>
              <a:t>Termistores (NTC/PTC)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sz="3800" dirty="0">
                <a:latin typeface="Arial" panose="020B0604020202020204" pitchFamily="34" charset="0"/>
              </a:rPr>
              <a:t>RTD (</a:t>
            </a:r>
            <a:r>
              <a:rPr lang="es-CO" altLang="es-CO" sz="3800" dirty="0" err="1">
                <a:latin typeface="Arial" panose="020B0604020202020204" pitchFamily="34" charset="0"/>
              </a:rPr>
              <a:t>Resistance</a:t>
            </a:r>
            <a:r>
              <a:rPr lang="es-CO" altLang="es-CO" sz="3800" dirty="0">
                <a:latin typeface="Arial" panose="020B0604020202020204" pitchFamily="34" charset="0"/>
              </a:rPr>
              <a:t> </a:t>
            </a:r>
            <a:r>
              <a:rPr lang="es-CO" altLang="es-CO" sz="3800" dirty="0" err="1">
                <a:latin typeface="Arial" panose="020B0604020202020204" pitchFamily="34" charset="0"/>
              </a:rPr>
              <a:t>Temperature</a:t>
            </a:r>
            <a:r>
              <a:rPr lang="es-CO" altLang="es-CO" sz="3800" dirty="0">
                <a:latin typeface="Arial" panose="020B0604020202020204" pitchFamily="34" charset="0"/>
              </a:rPr>
              <a:t> Detector)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sz="3800" dirty="0">
                <a:latin typeface="Arial" panose="020B0604020202020204" pitchFamily="34" charset="0"/>
              </a:rPr>
              <a:t>Potenciómetros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sz="3800" dirty="0">
                <a:latin typeface="Arial" panose="020B0604020202020204" pitchFamily="34" charset="0"/>
              </a:rPr>
              <a:t>LDR (Light </a:t>
            </a:r>
            <a:r>
              <a:rPr lang="es-CO" altLang="es-CO" sz="3800" dirty="0" err="1">
                <a:latin typeface="Arial" panose="020B0604020202020204" pitchFamily="34" charset="0"/>
              </a:rPr>
              <a:t>Dependent</a:t>
            </a:r>
            <a:r>
              <a:rPr lang="es-CO" altLang="es-CO" sz="3800" dirty="0">
                <a:latin typeface="Arial" panose="020B0604020202020204" pitchFamily="34" charset="0"/>
              </a:rPr>
              <a:t> Resistor)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sz="3800" dirty="0">
                <a:latin typeface="Arial" panose="020B0604020202020204" pitchFamily="34" charset="0"/>
              </a:rPr>
              <a:t>Sensores de humedad resistivos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sz="3800" dirty="0">
                <a:latin typeface="Arial" panose="020B0604020202020204" pitchFamily="34" charset="0"/>
              </a:rPr>
              <a:t>Sensores de presión resistivos (Galgas)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sz="3800" dirty="0">
                <a:latin typeface="Arial" panose="020B0604020202020204" pitchFamily="34" charset="0"/>
              </a:rPr>
              <a:t>Sensores de nivel resistivos</a:t>
            </a:r>
          </a:p>
          <a:p>
            <a:pPr lvl="1"/>
            <a:endParaRPr lang="es-ES" sz="1000" dirty="0"/>
          </a:p>
          <a:p>
            <a:endParaRPr lang="es-ES" sz="1000" dirty="0"/>
          </a:p>
          <a:p>
            <a:endParaRPr lang="es-ES" sz="1000" dirty="0"/>
          </a:p>
          <a:p>
            <a:r>
              <a:rPr lang="es-ES" sz="4300" b="1" dirty="0"/>
              <a:t>Acondicionamiento</a:t>
            </a:r>
          </a:p>
          <a:p>
            <a:r>
              <a:rPr lang="es-ES" sz="4300" b="1" dirty="0"/>
              <a:t>Ajuste digital</a:t>
            </a:r>
          </a:p>
          <a:p>
            <a:r>
              <a:rPr lang="es-CO" sz="4300" b="1" dirty="0"/>
              <a:t>Conversor análogo a digital</a:t>
            </a:r>
            <a:endParaRPr lang="es-CO" sz="1000" b="1" dirty="0"/>
          </a:p>
        </p:txBody>
      </p:sp>
      <p:pic>
        <p:nvPicPr>
          <p:cNvPr id="1032" name="Picture 8" descr="SENSOR DE HUMEDAD RESISTIVO">
            <a:extLst>
              <a:ext uri="{FF2B5EF4-FFF2-40B4-BE49-F238E27FC236}">
                <a16:creationId xmlns:a16="http://schemas.microsoft.com/office/drawing/2014/main" id="{FD556DA3-56DE-A7F1-88D5-8A3C0EB277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" y="3730943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Sensores resistivos tipo Pt de vidrio, PT106051, PT106052, PT106055 |ES|">
            <a:extLst>
              <a:ext uri="{FF2B5EF4-FFF2-40B4-BE49-F238E27FC236}">
                <a16:creationId xmlns:a16="http://schemas.microsoft.com/office/drawing/2014/main" id="{254CD824-AE94-60D5-EAFD-DD337662B8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85" y="13597"/>
            <a:ext cx="3467100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Sensores resistivos – Sensores de Gas - YouTube">
            <a:extLst>
              <a:ext uri="{FF2B5EF4-FFF2-40B4-BE49-F238E27FC236}">
                <a16:creationId xmlns:a16="http://schemas.microsoft.com/office/drawing/2014/main" id="{C6B63876-3AFE-E063-FC45-C5F0551A6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735" y="3269906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Sensores – Ingeniería Mecánica Eléctrica">
            <a:extLst>
              <a:ext uri="{FF2B5EF4-FFF2-40B4-BE49-F238E27FC236}">
                <a16:creationId xmlns:a16="http://schemas.microsoft.com/office/drawing/2014/main" id="{0C8D7793-F2A4-F0EE-52E1-5667AF756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934" y="1393972"/>
            <a:ext cx="2076450" cy="2227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Sensor de posición lineal resistivo doble rótula ELAP PL2S - Sensing,  Sensores de Medida">
            <a:extLst>
              <a:ext uri="{FF2B5EF4-FFF2-40B4-BE49-F238E27FC236}">
                <a16:creationId xmlns:a16="http://schemas.microsoft.com/office/drawing/2014/main" id="{AEF550E8-0F30-3F8E-3AAD-5DFCE41FE7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142" y="4743303"/>
            <a:ext cx="2946093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ensor de Fuerza Resistivo — 0.25&quot; - SANDOROBOTICS">
            <a:extLst>
              <a:ext uri="{FF2B5EF4-FFF2-40B4-BE49-F238E27FC236}">
                <a16:creationId xmlns:a16="http://schemas.microsoft.com/office/drawing/2014/main" id="{C45345E3-B701-9070-9F2A-5A353111CE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6" y="1736884"/>
            <a:ext cx="2390775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SENSOR DE FUERZA RESISTIVO FSR402 - ZAMUX BOGOTA">
            <a:extLst>
              <a:ext uri="{FF2B5EF4-FFF2-40B4-BE49-F238E27FC236}">
                <a16:creationId xmlns:a16="http://schemas.microsoft.com/office/drawing/2014/main" id="{AC25123B-30D0-83FF-6A91-DFD21B314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955" y="2467319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7039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B1134-8CD2-C904-491D-7FA21E3B4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AD47CA-FB88-737B-4803-31DD22F17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4962" y="479493"/>
            <a:ext cx="5458838" cy="1325563"/>
          </a:xfrm>
        </p:spPr>
        <p:txBody>
          <a:bodyPr>
            <a:normAutofit fontScale="90000"/>
          </a:bodyPr>
          <a:lstStyle/>
          <a:p>
            <a:r>
              <a:rPr lang="es-ES" b="1" dirty="0"/>
              <a:t>SENSORES ACONDICIONADOS</a:t>
            </a:r>
            <a:br>
              <a:rPr lang="es-ES" b="1" dirty="0"/>
            </a:br>
            <a:r>
              <a:rPr lang="es-ES" b="1" dirty="0"/>
              <a:t>PNP  -  NPN</a:t>
            </a:r>
            <a:endParaRPr lang="es-CO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C2727F0-9534-83A5-7529-F9CDC473B5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6080" y="2117123"/>
            <a:ext cx="6360160" cy="2036588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s-CO" altLang="es-CO" sz="3800" dirty="0">
                <a:latin typeface="Arial" panose="020B0604020202020204" pitchFamily="34" charset="0"/>
              </a:rPr>
              <a:t>Capacitivos</a:t>
            </a:r>
          </a:p>
          <a:p>
            <a:pPr>
              <a:buFontTx/>
              <a:buChar char="-"/>
            </a:pPr>
            <a:r>
              <a:rPr lang="es-CO" altLang="es-CO" sz="3800" dirty="0">
                <a:latin typeface="Arial" panose="020B0604020202020204" pitchFamily="34" charset="0"/>
              </a:rPr>
              <a:t>Inductivos</a:t>
            </a:r>
          </a:p>
          <a:p>
            <a:pPr>
              <a:buFontTx/>
              <a:buChar char="-"/>
            </a:pPr>
            <a:r>
              <a:rPr lang="es-CO" altLang="es-CO" sz="3800" dirty="0">
                <a:latin typeface="Arial" panose="020B0604020202020204" pitchFamily="34" charset="0"/>
              </a:rPr>
              <a:t>Ópticos</a:t>
            </a:r>
          </a:p>
          <a:p>
            <a:pPr lvl="1"/>
            <a:endParaRPr lang="es-ES" sz="1000" dirty="0"/>
          </a:p>
          <a:p>
            <a:endParaRPr lang="es-ES" sz="1000" dirty="0"/>
          </a:p>
          <a:p>
            <a:endParaRPr lang="es-ES" sz="1000" dirty="0"/>
          </a:p>
        </p:txBody>
      </p:sp>
      <p:pic>
        <p:nvPicPr>
          <p:cNvPr id="6146" name="Picture 2" descr="Sensores de proximidad PNP vs NPN: ¿cuál debería elegir?">
            <a:extLst>
              <a:ext uri="{FF2B5EF4-FFF2-40B4-BE49-F238E27FC236}">
                <a16:creationId xmlns:a16="http://schemas.microsoft.com/office/drawing/2014/main" id="{F16C21C0-A7BE-03FA-BC80-9A23FE876C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82" y="398658"/>
            <a:ext cx="4397153" cy="2462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✓✓DIFERENCIA SENSORES PNP Y NPN, CONEXIÓN A UN PLC - YouTube">
            <a:extLst>
              <a:ext uri="{FF2B5EF4-FFF2-40B4-BE49-F238E27FC236}">
                <a16:creationId xmlns:a16="http://schemas.microsoft.com/office/drawing/2014/main" id="{8A18E9AA-D637-4D0B-674B-4A3E53552F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02" y="3429000"/>
            <a:ext cx="4064743" cy="2283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Sensores De Proximidad Inductivos Y Capacitivos">
            <a:extLst>
              <a:ext uri="{FF2B5EF4-FFF2-40B4-BE49-F238E27FC236}">
                <a16:creationId xmlns:a16="http://schemas.microsoft.com/office/drawing/2014/main" id="{01E0E61A-B299-8A8A-B63B-4D2511C820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566" y="4425272"/>
            <a:ext cx="6738674" cy="2123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110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9" name="Rectangle 3078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1" name="Freeform: Shape 3080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1766176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715E468-3622-A5F0-9F41-E6D0D0718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597"/>
            <a:ext cx="9392421" cy="1330841"/>
          </a:xfrm>
        </p:spPr>
        <p:txBody>
          <a:bodyPr>
            <a:normAutofit/>
          </a:bodyPr>
          <a:lstStyle/>
          <a:p>
            <a:r>
              <a:rPr lang="es-ES" dirty="0"/>
              <a:t>MOTORES DC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D8A9469-3EDF-B5D9-FE92-3607BA99AC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114" y="2291640"/>
            <a:ext cx="4958966" cy="3917773"/>
          </a:xfrm>
        </p:spPr>
        <p:txBody>
          <a:bodyPr>
            <a:normAutofit/>
          </a:bodyPr>
          <a:lstStyle/>
          <a:p>
            <a:r>
              <a:rPr lang="es-ES" dirty="0"/>
              <a:t>Motor DC</a:t>
            </a:r>
          </a:p>
          <a:p>
            <a:r>
              <a:rPr lang="es-ES" dirty="0"/>
              <a:t>Control de velocidad PWM</a:t>
            </a:r>
          </a:p>
          <a:p>
            <a:r>
              <a:rPr lang="es-ES" dirty="0"/>
              <a:t>Motor Paso A Paso</a:t>
            </a:r>
          </a:p>
          <a:p>
            <a:r>
              <a:rPr lang="es-ES" dirty="0"/>
              <a:t>Servomotor</a:t>
            </a:r>
          </a:p>
          <a:p>
            <a:r>
              <a:rPr lang="es-ES" dirty="0"/>
              <a:t>Control de posición PWM</a:t>
            </a:r>
            <a:endParaRPr lang="es-CO" sz="2400" dirty="0"/>
          </a:p>
        </p:txBody>
      </p:sp>
      <p:pic>
        <p:nvPicPr>
          <p:cNvPr id="3074" name="Picture 2" descr="Como Funcionan los MOTORES DC? TIPOS y Aplicaciones || CURSO Control de MOTORES  DC Parte #1 - YouTube">
            <a:extLst>
              <a:ext uri="{FF2B5EF4-FFF2-40B4-BE49-F238E27FC236}">
                <a16:creationId xmlns:a16="http://schemas.microsoft.com/office/drawing/2014/main" id="{9FC9BDB4-D59F-EA3B-FFB5-52B9B70AF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56658" y="1270000"/>
            <a:ext cx="6171679" cy="4274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3" name="Freeform: Shape 3082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381624" y="6209414"/>
            <a:ext cx="6810375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412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7" name="Rectangle 4106">
            <a:extLst>
              <a:ext uri="{FF2B5EF4-FFF2-40B4-BE49-F238E27FC236}">
                <a16:creationId xmlns:a16="http://schemas.microsoft.com/office/drawing/2014/main" id="{D75A5B51-0925-4835-8511-A0DD17EAA9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8ED727B-196C-0383-A74D-1B6AAED9A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365125"/>
            <a:ext cx="5295015" cy="2063808"/>
          </a:xfrm>
        </p:spPr>
        <p:txBody>
          <a:bodyPr anchor="b">
            <a:normAutofit/>
          </a:bodyPr>
          <a:lstStyle/>
          <a:p>
            <a:r>
              <a:rPr lang="es-ES" sz="5400"/>
              <a:t>VISUALIZADORES DIGITALES</a:t>
            </a:r>
            <a:endParaRPr lang="es-CO" sz="5400"/>
          </a:p>
        </p:txBody>
      </p:sp>
      <p:sp>
        <p:nvSpPr>
          <p:cNvPr id="4109" name="Sketch line">
            <a:extLst>
              <a:ext uri="{FF2B5EF4-FFF2-40B4-BE49-F238E27FC236}">
                <a16:creationId xmlns:a16="http://schemas.microsoft.com/office/drawing/2014/main" id="{5CDFD20D-8E4F-4E3A-AF87-93F23E0D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2650181"/>
            <a:ext cx="4343400" cy="18288"/>
          </a:xfrm>
          <a:custGeom>
            <a:avLst/>
            <a:gdLst>
              <a:gd name="csX0" fmla="*/ 0 w 4343400"/>
              <a:gd name="csY0" fmla="*/ 0 h 18288"/>
              <a:gd name="csX1" fmla="*/ 577052 w 4343400"/>
              <a:gd name="csY1" fmla="*/ 0 h 18288"/>
              <a:gd name="csX2" fmla="*/ 1067235 w 4343400"/>
              <a:gd name="csY2" fmla="*/ 0 h 18288"/>
              <a:gd name="csX3" fmla="*/ 1600853 w 4343400"/>
              <a:gd name="csY3" fmla="*/ 0 h 18288"/>
              <a:gd name="csX4" fmla="*/ 2264773 w 4343400"/>
              <a:gd name="csY4" fmla="*/ 0 h 18288"/>
              <a:gd name="csX5" fmla="*/ 2841825 w 4343400"/>
              <a:gd name="csY5" fmla="*/ 0 h 18288"/>
              <a:gd name="csX6" fmla="*/ 3375442 w 4343400"/>
              <a:gd name="csY6" fmla="*/ 0 h 18288"/>
              <a:gd name="csX7" fmla="*/ 4343400 w 4343400"/>
              <a:gd name="csY7" fmla="*/ 0 h 18288"/>
              <a:gd name="csX8" fmla="*/ 4343400 w 4343400"/>
              <a:gd name="csY8" fmla="*/ 18288 h 18288"/>
              <a:gd name="csX9" fmla="*/ 3722914 w 4343400"/>
              <a:gd name="csY9" fmla="*/ 18288 h 18288"/>
              <a:gd name="csX10" fmla="*/ 3189297 w 4343400"/>
              <a:gd name="csY10" fmla="*/ 18288 h 18288"/>
              <a:gd name="csX11" fmla="*/ 2481943 w 4343400"/>
              <a:gd name="csY11" fmla="*/ 18288 h 18288"/>
              <a:gd name="csX12" fmla="*/ 1904891 w 4343400"/>
              <a:gd name="csY12" fmla="*/ 18288 h 18288"/>
              <a:gd name="csX13" fmla="*/ 1414707 w 4343400"/>
              <a:gd name="csY13" fmla="*/ 18288 h 18288"/>
              <a:gd name="csX14" fmla="*/ 750788 w 4343400"/>
              <a:gd name="csY14" fmla="*/ 18288 h 18288"/>
              <a:gd name="csX15" fmla="*/ 0 w 4343400"/>
              <a:gd name="csY15" fmla="*/ 18288 h 18288"/>
              <a:gd name="csX16" fmla="*/ 0 w 4343400"/>
              <a:gd name="csY16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4343400" h="18288" fill="none" extrusionOk="0">
                <a:moveTo>
                  <a:pt x="0" y="0"/>
                </a:moveTo>
                <a:cubicBezTo>
                  <a:pt x="233209" y="-19550"/>
                  <a:pt x="330816" y="19068"/>
                  <a:pt x="577052" y="0"/>
                </a:cubicBezTo>
                <a:cubicBezTo>
                  <a:pt x="823288" y="-19068"/>
                  <a:pt x="875077" y="10360"/>
                  <a:pt x="1067235" y="0"/>
                </a:cubicBezTo>
                <a:cubicBezTo>
                  <a:pt x="1259393" y="-10360"/>
                  <a:pt x="1410699" y="2939"/>
                  <a:pt x="1600853" y="0"/>
                </a:cubicBezTo>
                <a:cubicBezTo>
                  <a:pt x="1791007" y="-2939"/>
                  <a:pt x="2101644" y="-26225"/>
                  <a:pt x="2264773" y="0"/>
                </a:cubicBezTo>
                <a:cubicBezTo>
                  <a:pt x="2427902" y="26225"/>
                  <a:pt x="2690426" y="-27726"/>
                  <a:pt x="2841825" y="0"/>
                </a:cubicBezTo>
                <a:cubicBezTo>
                  <a:pt x="2993224" y="27726"/>
                  <a:pt x="3172320" y="-18569"/>
                  <a:pt x="3375442" y="0"/>
                </a:cubicBezTo>
                <a:cubicBezTo>
                  <a:pt x="3578564" y="18569"/>
                  <a:pt x="4003119" y="21909"/>
                  <a:pt x="4343400" y="0"/>
                </a:cubicBezTo>
                <a:cubicBezTo>
                  <a:pt x="4343798" y="7429"/>
                  <a:pt x="4343380" y="10822"/>
                  <a:pt x="4343400" y="18288"/>
                </a:cubicBezTo>
                <a:cubicBezTo>
                  <a:pt x="4109047" y="14709"/>
                  <a:pt x="3996986" y="7919"/>
                  <a:pt x="3722914" y="18288"/>
                </a:cubicBezTo>
                <a:cubicBezTo>
                  <a:pt x="3448842" y="28657"/>
                  <a:pt x="3340973" y="29252"/>
                  <a:pt x="3189297" y="18288"/>
                </a:cubicBezTo>
                <a:cubicBezTo>
                  <a:pt x="3037621" y="7324"/>
                  <a:pt x="2636891" y="-9539"/>
                  <a:pt x="2481943" y="18288"/>
                </a:cubicBezTo>
                <a:cubicBezTo>
                  <a:pt x="2326995" y="46115"/>
                  <a:pt x="2131632" y="740"/>
                  <a:pt x="1904891" y="18288"/>
                </a:cubicBezTo>
                <a:cubicBezTo>
                  <a:pt x="1678150" y="35836"/>
                  <a:pt x="1575362" y="-3381"/>
                  <a:pt x="1414707" y="18288"/>
                </a:cubicBezTo>
                <a:cubicBezTo>
                  <a:pt x="1254052" y="39957"/>
                  <a:pt x="1051093" y="-335"/>
                  <a:pt x="750788" y="18288"/>
                </a:cubicBezTo>
                <a:cubicBezTo>
                  <a:pt x="450483" y="36911"/>
                  <a:pt x="293781" y="22900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343400" h="18288" stroke="0" extrusionOk="0">
                <a:moveTo>
                  <a:pt x="0" y="0"/>
                </a:moveTo>
                <a:cubicBezTo>
                  <a:pt x="212719" y="-28531"/>
                  <a:pt x="340561" y="-1164"/>
                  <a:pt x="577052" y="0"/>
                </a:cubicBezTo>
                <a:cubicBezTo>
                  <a:pt x="813543" y="1164"/>
                  <a:pt x="866967" y="-9376"/>
                  <a:pt x="1067235" y="0"/>
                </a:cubicBezTo>
                <a:cubicBezTo>
                  <a:pt x="1267503" y="9376"/>
                  <a:pt x="1485778" y="-20470"/>
                  <a:pt x="1774589" y="0"/>
                </a:cubicBezTo>
                <a:cubicBezTo>
                  <a:pt x="2063400" y="20470"/>
                  <a:pt x="2090152" y="-14502"/>
                  <a:pt x="2351641" y="0"/>
                </a:cubicBezTo>
                <a:cubicBezTo>
                  <a:pt x="2613130" y="14502"/>
                  <a:pt x="2802864" y="19125"/>
                  <a:pt x="2928693" y="0"/>
                </a:cubicBezTo>
                <a:cubicBezTo>
                  <a:pt x="3054522" y="-19125"/>
                  <a:pt x="3482611" y="-2038"/>
                  <a:pt x="3636046" y="0"/>
                </a:cubicBezTo>
                <a:cubicBezTo>
                  <a:pt x="3789481" y="2038"/>
                  <a:pt x="4012363" y="973"/>
                  <a:pt x="4343400" y="0"/>
                </a:cubicBezTo>
                <a:cubicBezTo>
                  <a:pt x="4342514" y="5429"/>
                  <a:pt x="4344221" y="14046"/>
                  <a:pt x="4343400" y="18288"/>
                </a:cubicBezTo>
                <a:cubicBezTo>
                  <a:pt x="4078870" y="-6138"/>
                  <a:pt x="4015967" y="29658"/>
                  <a:pt x="3809782" y="18288"/>
                </a:cubicBezTo>
                <a:cubicBezTo>
                  <a:pt x="3603597" y="6918"/>
                  <a:pt x="3495552" y="24439"/>
                  <a:pt x="3189297" y="18288"/>
                </a:cubicBezTo>
                <a:cubicBezTo>
                  <a:pt x="2883042" y="12137"/>
                  <a:pt x="2850610" y="32583"/>
                  <a:pt x="2568811" y="18288"/>
                </a:cubicBezTo>
                <a:cubicBezTo>
                  <a:pt x="2287012" y="3993"/>
                  <a:pt x="2279820" y="23580"/>
                  <a:pt x="1991759" y="18288"/>
                </a:cubicBezTo>
                <a:cubicBezTo>
                  <a:pt x="1703698" y="12996"/>
                  <a:pt x="1616455" y="23157"/>
                  <a:pt x="1284405" y="18288"/>
                </a:cubicBezTo>
                <a:cubicBezTo>
                  <a:pt x="952355" y="13419"/>
                  <a:pt x="783530" y="16053"/>
                  <a:pt x="577052" y="18288"/>
                </a:cubicBezTo>
                <a:cubicBezTo>
                  <a:pt x="370574" y="20523"/>
                  <a:pt x="173929" y="519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721FEA4-45B4-D668-153D-8CA09BA213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48" y="2908005"/>
            <a:ext cx="5295015" cy="3268957"/>
          </a:xfrm>
        </p:spPr>
        <p:txBody>
          <a:bodyPr>
            <a:normAutofit/>
          </a:bodyPr>
          <a:lstStyle/>
          <a:p>
            <a:r>
              <a:rPr lang="es-ES" sz="2200"/>
              <a:t>Visualizadores 7 segmentos</a:t>
            </a:r>
          </a:p>
          <a:p>
            <a:r>
              <a:rPr lang="es-ES" sz="2200"/>
              <a:t>Matriz de leds</a:t>
            </a:r>
          </a:p>
          <a:p>
            <a:r>
              <a:rPr lang="es-ES" sz="2200"/>
              <a:t>Pantallas Cristal liquido LCD</a:t>
            </a:r>
            <a:endParaRPr lang="es-CO" sz="2200"/>
          </a:p>
        </p:txBody>
      </p:sp>
      <p:pic>
        <p:nvPicPr>
          <p:cNvPr id="4100" name="Picture 4" descr="Display LCD de 16x2 WINSTAR WH1602W – Pantalla LCD 16x2 con interfaz I2C,  SPI y 6800 - WINSTAR">
            <a:extLst>
              <a:ext uri="{FF2B5EF4-FFF2-40B4-BE49-F238E27FC236}">
                <a16:creationId xmlns:a16="http://schemas.microsoft.com/office/drawing/2014/main" id="{86175E61-FE7E-DA6C-6021-A918D4E12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96397" y="502825"/>
            <a:ext cx="2603605" cy="2603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Matriz LED 8x8. Composición de matrices Foto de stock 2425244349 |  Shutterstock">
            <a:extLst>
              <a:ext uri="{FF2B5EF4-FFF2-40B4-BE49-F238E27FC236}">
                <a16:creationId xmlns:a16="http://schemas.microsoft.com/office/drawing/2014/main" id="{77A15E90-67C0-7F03-B198-F0EDE17B3A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24328" y="874769"/>
            <a:ext cx="2603605" cy="1859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ISPLAY DE 7 SEGMENTOS x 4 (versión 16-10-18)">
            <a:extLst>
              <a:ext uri="{FF2B5EF4-FFF2-40B4-BE49-F238E27FC236}">
                <a16:creationId xmlns:a16="http://schemas.microsoft.com/office/drawing/2014/main" id="{5306DD8E-CBA8-ADC5-A4EA-6C24E98599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96397" y="3570136"/>
            <a:ext cx="5431536" cy="2462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51824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33" name="Rectangle 5132">
            <a:extLst>
              <a:ext uri="{FF2B5EF4-FFF2-40B4-BE49-F238E27FC236}">
                <a16:creationId xmlns:a16="http://schemas.microsoft.com/office/drawing/2014/main" id="{5F255613-AAE8-4321-9EBA-89253DD450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1E41190-2DA5-142B-ABD2-EA05580CB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393360" cy="1325563"/>
          </a:xfrm>
        </p:spPr>
        <p:txBody>
          <a:bodyPr>
            <a:normAutofit/>
          </a:bodyPr>
          <a:lstStyle/>
          <a:p>
            <a:r>
              <a:rPr lang="es-ES" sz="4100" b="1"/>
              <a:t>INTERFASE USUARIO - MICROCONTROLADOR</a:t>
            </a:r>
            <a:endParaRPr lang="es-CO" sz="4100" b="1"/>
          </a:p>
        </p:txBody>
      </p:sp>
      <p:sp>
        <p:nvSpPr>
          <p:cNvPr id="5135" name="Freeform: Shape 5134">
            <a:extLst>
              <a:ext uri="{FF2B5EF4-FFF2-40B4-BE49-F238E27FC236}">
                <a16:creationId xmlns:a16="http://schemas.microsoft.com/office/drawing/2014/main" id="{5A3987B4-5CBA-4CB7-862B-56A9917A2D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06774" y="0"/>
            <a:ext cx="1290924" cy="700685"/>
          </a:xfrm>
          <a:custGeom>
            <a:avLst/>
            <a:gdLst>
              <a:gd name="connsiteX0" fmla="*/ 0 w 1290924"/>
              <a:gd name="connsiteY0" fmla="*/ 0 h 700685"/>
              <a:gd name="connsiteX1" fmla="*/ 125445 w 1290924"/>
              <a:gd name="connsiteY1" fmla="*/ 0 h 700685"/>
              <a:gd name="connsiteX2" fmla="*/ 125445 w 1290924"/>
              <a:gd name="connsiteY2" fmla="*/ 529211 h 700685"/>
              <a:gd name="connsiteX3" fmla="*/ 1040371 w 1290924"/>
              <a:gd name="connsiteY3" fmla="*/ 0 h 700685"/>
              <a:gd name="connsiteX4" fmla="*/ 1290924 w 1290924"/>
              <a:gd name="connsiteY4" fmla="*/ 0 h 700685"/>
              <a:gd name="connsiteX5" fmla="*/ 94085 w 1290924"/>
              <a:gd name="connsiteY5" fmla="*/ 692290 h 700685"/>
              <a:gd name="connsiteX6" fmla="*/ 62724 w 1290924"/>
              <a:gd name="connsiteY6" fmla="*/ 700685 h 700685"/>
              <a:gd name="connsiteX7" fmla="*/ 0 w 1290924"/>
              <a:gd name="connsiteY7" fmla="*/ 637963 h 70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90924" h="700685">
                <a:moveTo>
                  <a:pt x="0" y="0"/>
                </a:moveTo>
                <a:lnTo>
                  <a:pt x="125445" y="0"/>
                </a:lnTo>
                <a:lnTo>
                  <a:pt x="125445" y="529211"/>
                </a:lnTo>
                <a:lnTo>
                  <a:pt x="1040371" y="0"/>
                </a:lnTo>
                <a:lnTo>
                  <a:pt x="1290924" y="0"/>
                </a:lnTo>
                <a:lnTo>
                  <a:pt x="94085" y="692290"/>
                </a:lnTo>
                <a:cubicBezTo>
                  <a:pt x="84551" y="697800"/>
                  <a:pt x="73733" y="700695"/>
                  <a:pt x="62724" y="700685"/>
                </a:cubicBezTo>
                <a:cubicBezTo>
                  <a:pt x="28082" y="700685"/>
                  <a:pt x="0" y="672604"/>
                  <a:pt x="0" y="63796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5137" name="Freeform: Shape 5136">
            <a:extLst>
              <a:ext uri="{FF2B5EF4-FFF2-40B4-BE49-F238E27FC236}">
                <a16:creationId xmlns:a16="http://schemas.microsoft.com/office/drawing/2014/main" id="{CB147A70-DC29-4DDF-A34C-2B82C6E229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00770" y="-702"/>
            <a:ext cx="842502" cy="354793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BF25DB4-F359-7EC7-4724-D4B2EF8CDF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93361" cy="4351338"/>
          </a:xfrm>
        </p:spPr>
        <p:txBody>
          <a:bodyPr>
            <a:normAutofit/>
          </a:bodyPr>
          <a:lstStyle/>
          <a:p>
            <a:r>
              <a:rPr lang="es-ES" dirty="0"/>
              <a:t>Teclados matriciales</a:t>
            </a:r>
          </a:p>
          <a:p>
            <a:r>
              <a:rPr lang="es-ES" dirty="0"/>
              <a:t>Teclados USB</a:t>
            </a:r>
          </a:p>
          <a:p>
            <a:r>
              <a:rPr lang="es-ES" dirty="0"/>
              <a:t>Controles bluetooth</a:t>
            </a:r>
          </a:p>
          <a:p>
            <a:r>
              <a:rPr lang="es-ES" dirty="0"/>
              <a:t>Controles radio-frecuencia</a:t>
            </a:r>
            <a:endParaRPr lang="es-CO" dirty="0"/>
          </a:p>
        </p:txBody>
      </p:sp>
      <p:pic>
        <p:nvPicPr>
          <p:cNvPr id="5128" name="Picture 8" descr="Control Remoto Universal IR RF 21 para Televisor, Reproductor de Audio,  Pequeño Electrodoméstico - China Control remoto por infrarrojos  Ultraligero, control remoto">
            <a:extLst>
              <a:ext uri="{FF2B5EF4-FFF2-40B4-BE49-F238E27FC236}">
                <a16:creationId xmlns:a16="http://schemas.microsoft.com/office/drawing/2014/main" id="{1433486C-545C-6A6A-C7A7-32E0AA9891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06774" y="880072"/>
            <a:ext cx="2533422" cy="2533422"/>
          </a:xfrm>
          <a:custGeom>
            <a:avLst/>
            <a:gdLst/>
            <a:ahLst/>
            <a:cxnLst/>
            <a:rect l="l" t="t" r="r" b="b"/>
            <a:pathLst>
              <a:path w="3064284" h="3064284">
                <a:moveTo>
                  <a:pt x="166483" y="0"/>
                </a:moveTo>
                <a:lnTo>
                  <a:pt x="2897801" y="0"/>
                </a:lnTo>
                <a:cubicBezTo>
                  <a:pt x="2989747" y="0"/>
                  <a:pt x="3064284" y="74537"/>
                  <a:pt x="3064284" y="166483"/>
                </a:cubicBezTo>
                <a:lnTo>
                  <a:pt x="3064284" y="2897801"/>
                </a:lnTo>
                <a:cubicBezTo>
                  <a:pt x="3064284" y="2989747"/>
                  <a:pt x="2989747" y="3064284"/>
                  <a:pt x="2897801" y="3064284"/>
                </a:cubicBezTo>
                <a:lnTo>
                  <a:pt x="166483" y="3064284"/>
                </a:lnTo>
                <a:cubicBezTo>
                  <a:pt x="74537" y="3064284"/>
                  <a:pt x="0" y="2989747"/>
                  <a:pt x="0" y="2897801"/>
                </a:cubicBezTo>
                <a:lnTo>
                  <a:pt x="0" y="166483"/>
                </a:lnTo>
                <a:cubicBezTo>
                  <a:pt x="0" y="74537"/>
                  <a:pt x="74537" y="0"/>
                  <a:pt x="166483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Teclado Matricial 4x4 de Botones – 16 dígitos - Electronilab">
            <a:extLst>
              <a:ext uri="{FF2B5EF4-FFF2-40B4-BE49-F238E27FC236}">
                <a16:creationId xmlns:a16="http://schemas.microsoft.com/office/drawing/2014/main" id="{5E01683A-449F-2409-7687-3CA70DB2E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79313" y="496325"/>
            <a:ext cx="2548728" cy="2548728"/>
          </a:xfrm>
          <a:custGeom>
            <a:avLst/>
            <a:gdLst/>
            <a:ahLst/>
            <a:cxnLst/>
            <a:rect l="l" t="t" r="r" b="b"/>
            <a:pathLst>
              <a:path w="2548728" h="2548728">
                <a:moveTo>
                  <a:pt x="107301" y="0"/>
                </a:moveTo>
                <a:lnTo>
                  <a:pt x="2441427" y="0"/>
                </a:lnTo>
                <a:cubicBezTo>
                  <a:pt x="2500688" y="0"/>
                  <a:pt x="2548728" y="48040"/>
                  <a:pt x="2548728" y="107301"/>
                </a:cubicBezTo>
                <a:lnTo>
                  <a:pt x="2548728" y="2441427"/>
                </a:lnTo>
                <a:cubicBezTo>
                  <a:pt x="2548728" y="2500688"/>
                  <a:pt x="2500688" y="2548728"/>
                  <a:pt x="2441427" y="2548728"/>
                </a:cubicBezTo>
                <a:lnTo>
                  <a:pt x="107301" y="2548728"/>
                </a:lnTo>
                <a:cubicBezTo>
                  <a:pt x="48040" y="2548728"/>
                  <a:pt x="0" y="2500688"/>
                  <a:pt x="0" y="2441427"/>
                </a:cubicBezTo>
                <a:lnTo>
                  <a:pt x="0" y="107301"/>
                </a:lnTo>
                <a:cubicBezTo>
                  <a:pt x="0" y="48040"/>
                  <a:pt x="48040" y="0"/>
                  <a:pt x="107301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Mando Para Xbox Series Xs Xbox Onepc Gamesir Kaleid GAMESIR | falabella.com">
            <a:extLst>
              <a:ext uri="{FF2B5EF4-FFF2-40B4-BE49-F238E27FC236}">
                <a16:creationId xmlns:a16="http://schemas.microsoft.com/office/drawing/2014/main" id="{CEFF748C-2B23-DED1-6901-FBB6FF1F89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06774" y="3624263"/>
            <a:ext cx="2552700" cy="2552700"/>
          </a:xfrm>
          <a:custGeom>
            <a:avLst/>
            <a:gdLst/>
            <a:ahLst/>
            <a:cxnLst/>
            <a:rect l="l" t="t" r="r" b="b"/>
            <a:pathLst>
              <a:path w="1999274" h="2247255">
                <a:moveTo>
                  <a:pt x="108501" y="0"/>
                </a:moveTo>
                <a:lnTo>
                  <a:pt x="1890773" y="0"/>
                </a:lnTo>
                <a:cubicBezTo>
                  <a:pt x="1950696" y="0"/>
                  <a:pt x="1999274" y="48578"/>
                  <a:pt x="1999274" y="108501"/>
                </a:cubicBezTo>
                <a:lnTo>
                  <a:pt x="1999274" y="2138754"/>
                </a:lnTo>
                <a:cubicBezTo>
                  <a:pt x="1999274" y="2198677"/>
                  <a:pt x="1950696" y="2247255"/>
                  <a:pt x="1890773" y="2247255"/>
                </a:cubicBezTo>
                <a:lnTo>
                  <a:pt x="108501" y="2247255"/>
                </a:lnTo>
                <a:cubicBezTo>
                  <a:pt x="48578" y="2247255"/>
                  <a:pt x="0" y="2198677"/>
                  <a:pt x="0" y="2138754"/>
                </a:cubicBezTo>
                <a:lnTo>
                  <a:pt x="0" y="108501"/>
                </a:lnTo>
                <a:cubicBezTo>
                  <a:pt x="0" y="48578"/>
                  <a:pt x="48578" y="0"/>
                  <a:pt x="108501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Teclado Matricial 4x4">
            <a:extLst>
              <a:ext uri="{FF2B5EF4-FFF2-40B4-BE49-F238E27FC236}">
                <a16:creationId xmlns:a16="http://schemas.microsoft.com/office/drawing/2014/main" id="{7B47F5A5-1A02-DA4F-6A1D-AC2F77AC6D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73872" y="3212688"/>
            <a:ext cx="2533423" cy="2533423"/>
          </a:xfrm>
          <a:custGeom>
            <a:avLst/>
            <a:gdLst/>
            <a:ahLst/>
            <a:cxnLst/>
            <a:rect l="l" t="t" r="r" b="b"/>
            <a:pathLst>
              <a:path w="1999274" h="2247255">
                <a:moveTo>
                  <a:pt x="108501" y="0"/>
                </a:moveTo>
                <a:lnTo>
                  <a:pt x="1890773" y="0"/>
                </a:lnTo>
                <a:cubicBezTo>
                  <a:pt x="1950696" y="0"/>
                  <a:pt x="1999274" y="48578"/>
                  <a:pt x="1999274" y="108501"/>
                </a:cubicBezTo>
                <a:lnTo>
                  <a:pt x="1999274" y="2138754"/>
                </a:lnTo>
                <a:cubicBezTo>
                  <a:pt x="1999274" y="2198677"/>
                  <a:pt x="1950696" y="2247255"/>
                  <a:pt x="1890773" y="2247255"/>
                </a:cubicBezTo>
                <a:lnTo>
                  <a:pt x="108501" y="2247255"/>
                </a:lnTo>
                <a:cubicBezTo>
                  <a:pt x="48578" y="2247255"/>
                  <a:pt x="0" y="2198677"/>
                  <a:pt x="0" y="2138754"/>
                </a:cubicBezTo>
                <a:lnTo>
                  <a:pt x="0" y="108501"/>
                </a:lnTo>
                <a:cubicBezTo>
                  <a:pt x="0" y="48578"/>
                  <a:pt x="48578" y="0"/>
                  <a:pt x="108501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9" name="Freeform: Shape 5138">
            <a:extLst>
              <a:ext uri="{FF2B5EF4-FFF2-40B4-BE49-F238E27FC236}">
                <a16:creationId xmlns:a16="http://schemas.microsoft.com/office/drawing/2014/main" id="{D1B80E9C-CF8A-440B-B8F5-54BF121BF4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64232" y="6356350"/>
            <a:ext cx="1211855" cy="501650"/>
          </a:xfrm>
          <a:custGeom>
            <a:avLst/>
            <a:gdLst>
              <a:gd name="connsiteX0" fmla="*/ 995532 w 1991064"/>
              <a:gd name="connsiteY0" fmla="*/ 0 h 824205"/>
              <a:gd name="connsiteX1" fmla="*/ 1984823 w 1991064"/>
              <a:gd name="connsiteY1" fmla="*/ 784423 h 824205"/>
              <a:gd name="connsiteX2" fmla="*/ 1991064 w 1991064"/>
              <a:gd name="connsiteY2" fmla="*/ 824205 h 824205"/>
              <a:gd name="connsiteX3" fmla="*/ 0 w 1991064"/>
              <a:gd name="connsiteY3" fmla="*/ 824205 h 824205"/>
              <a:gd name="connsiteX4" fmla="*/ 6241 w 1991064"/>
              <a:gd name="connsiteY4" fmla="*/ 784423 h 824205"/>
              <a:gd name="connsiteX5" fmla="*/ 995532 w 1991064"/>
              <a:gd name="connsiteY5" fmla="*/ 0 h 824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1064" h="824205">
                <a:moveTo>
                  <a:pt x="995532" y="0"/>
                </a:moveTo>
                <a:cubicBezTo>
                  <a:pt x="1483521" y="0"/>
                  <a:pt x="1890663" y="336754"/>
                  <a:pt x="1984823" y="784423"/>
                </a:cubicBezTo>
                <a:lnTo>
                  <a:pt x="1991064" y="824205"/>
                </a:lnTo>
                <a:lnTo>
                  <a:pt x="0" y="824205"/>
                </a:lnTo>
                <a:lnTo>
                  <a:pt x="6241" y="784423"/>
                </a:lnTo>
                <a:cubicBezTo>
                  <a:pt x="100402" y="336754"/>
                  <a:pt x="507544" y="0"/>
                  <a:pt x="9955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141" name="Freeform: Shape 5140">
            <a:extLst>
              <a:ext uri="{FF2B5EF4-FFF2-40B4-BE49-F238E27FC236}">
                <a16:creationId xmlns:a16="http://schemas.microsoft.com/office/drawing/2014/main" id="{F1FF25AD-D64E-45A0-B2D0-F4A6AB0926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195502">
            <a:off x="10118500" y="6009536"/>
            <a:ext cx="1702506" cy="951685"/>
          </a:xfrm>
          <a:custGeom>
            <a:avLst/>
            <a:gdLst>
              <a:gd name="connsiteX0" fmla="*/ 1585229 w 1702506"/>
              <a:gd name="connsiteY0" fmla="*/ 764759 h 951685"/>
              <a:gd name="connsiteX1" fmla="*/ 1623024 w 1702506"/>
              <a:gd name="connsiteY1" fmla="*/ 792810 h 951685"/>
              <a:gd name="connsiteX2" fmla="*/ 1702506 w 1702506"/>
              <a:gd name="connsiteY2" fmla="*/ 951685 h 951685"/>
              <a:gd name="connsiteX3" fmla="*/ 1551862 w 1702506"/>
              <a:gd name="connsiteY3" fmla="*/ 933877 h 951685"/>
              <a:gd name="connsiteX4" fmla="*/ 1513200 w 1702506"/>
              <a:gd name="connsiteY4" fmla="*/ 856627 h 951685"/>
              <a:gd name="connsiteX5" fmla="*/ 1538499 w 1702506"/>
              <a:gd name="connsiteY5" fmla="*/ 770415 h 951685"/>
              <a:gd name="connsiteX6" fmla="*/ 1585229 w 1702506"/>
              <a:gd name="connsiteY6" fmla="*/ 764759 h 951685"/>
              <a:gd name="connsiteX7" fmla="*/ 933455 w 1702506"/>
              <a:gd name="connsiteY7" fmla="*/ 161308 h 951685"/>
              <a:gd name="connsiteX8" fmla="*/ 957797 w 1702506"/>
              <a:gd name="connsiteY8" fmla="*/ 167970 h 951685"/>
              <a:gd name="connsiteX9" fmla="*/ 1286982 w 1702506"/>
              <a:gd name="connsiteY9" fmla="*/ 387616 h 951685"/>
              <a:gd name="connsiteX10" fmla="*/ 1293725 w 1702506"/>
              <a:gd name="connsiteY10" fmla="*/ 477075 h 951685"/>
              <a:gd name="connsiteX11" fmla="*/ 1245453 w 1702506"/>
              <a:gd name="connsiteY11" fmla="*/ 499154 h 951685"/>
              <a:gd name="connsiteX12" fmla="*/ 1245167 w 1702506"/>
              <a:gd name="connsiteY12" fmla="*/ 499154 h 951685"/>
              <a:gd name="connsiteX13" fmla="*/ 1203638 w 1702506"/>
              <a:gd name="connsiteY13" fmla="*/ 484104 h 951685"/>
              <a:gd name="connsiteX14" fmla="*/ 900647 w 1702506"/>
              <a:gd name="connsiteY14" fmla="*/ 281508 h 951685"/>
              <a:gd name="connsiteX15" fmla="*/ 872454 w 1702506"/>
              <a:gd name="connsiteY15" fmla="*/ 196164 h 951685"/>
              <a:gd name="connsiteX16" fmla="*/ 933455 w 1702506"/>
              <a:gd name="connsiteY16" fmla="*/ 161308 h 951685"/>
              <a:gd name="connsiteX17" fmla="*/ 454020 w 1702506"/>
              <a:gd name="connsiteY17" fmla="*/ 13474 h 951685"/>
              <a:gd name="connsiteX18" fmla="*/ 477919 w 1702506"/>
              <a:gd name="connsiteY18" fmla="*/ 21437 h 951685"/>
              <a:gd name="connsiteX19" fmla="*/ 509236 w 1702506"/>
              <a:gd name="connsiteY19" fmla="*/ 84182 h 951685"/>
              <a:gd name="connsiteX20" fmla="*/ 445829 w 1702506"/>
              <a:gd name="connsiteY20" fmla="*/ 139871 h 951685"/>
              <a:gd name="connsiteX21" fmla="*/ 437447 w 1702506"/>
              <a:gd name="connsiteY21" fmla="*/ 139395 h 951685"/>
              <a:gd name="connsiteX22" fmla="*/ 73211 w 1702506"/>
              <a:gd name="connsiteY22" fmla="*/ 137204 h 951685"/>
              <a:gd name="connsiteX23" fmla="*/ 749 w 1702506"/>
              <a:gd name="connsiteY23" fmla="*/ 84082 h 951685"/>
              <a:gd name="connsiteX24" fmla="*/ 53871 w 1702506"/>
              <a:gd name="connsiteY24" fmla="*/ 11621 h 951685"/>
              <a:gd name="connsiteX25" fmla="*/ 58352 w 1702506"/>
              <a:gd name="connsiteY25" fmla="*/ 11093 h 951685"/>
              <a:gd name="connsiteX26" fmla="*/ 454020 w 1702506"/>
              <a:gd name="connsiteY26" fmla="*/ 13474 h 951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02506" h="951685">
                <a:moveTo>
                  <a:pt x="1585229" y="764759"/>
                </a:moveTo>
                <a:cubicBezTo>
                  <a:pt x="1600438" y="768789"/>
                  <a:pt x="1614156" y="778436"/>
                  <a:pt x="1623024" y="792810"/>
                </a:cubicBezTo>
                <a:lnTo>
                  <a:pt x="1702506" y="951685"/>
                </a:lnTo>
                <a:lnTo>
                  <a:pt x="1551862" y="933877"/>
                </a:lnTo>
                <a:lnTo>
                  <a:pt x="1513200" y="856627"/>
                </a:lnTo>
                <a:cubicBezTo>
                  <a:pt x="1496379" y="825834"/>
                  <a:pt x="1507704" y="787236"/>
                  <a:pt x="1538499" y="770415"/>
                </a:cubicBezTo>
                <a:cubicBezTo>
                  <a:pt x="1553325" y="762319"/>
                  <a:pt x="1570022" y="760730"/>
                  <a:pt x="1585229" y="764759"/>
                </a:cubicBezTo>
                <a:close/>
                <a:moveTo>
                  <a:pt x="933455" y="161308"/>
                </a:moveTo>
                <a:cubicBezTo>
                  <a:pt x="941692" y="161855"/>
                  <a:pt x="949960" y="164024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5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89" y="172649"/>
                  <a:pt x="908742" y="159670"/>
                  <a:pt x="933455" y="161308"/>
                </a:cubicBezTo>
                <a:close/>
                <a:moveTo>
                  <a:pt x="454020" y="13474"/>
                </a:moveTo>
                <a:cubicBezTo>
                  <a:pt x="462713" y="14543"/>
                  <a:pt x="470778" y="17324"/>
                  <a:pt x="477919" y="21437"/>
                </a:cubicBezTo>
                <a:cubicBezTo>
                  <a:pt x="499341" y="33775"/>
                  <a:pt x="512445" y="58102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89834" y="-4456"/>
                  <a:pt x="322735" y="-3656"/>
                  <a:pt x="454020" y="13474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6567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135</Words>
  <Application>Microsoft Office PowerPoint</Application>
  <PresentationFormat>Panorámica</PresentationFormat>
  <Paragraphs>44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Aptos</vt:lpstr>
      <vt:lpstr>Aptos Display</vt:lpstr>
      <vt:lpstr>Arial</vt:lpstr>
      <vt:lpstr>Calibri</vt:lpstr>
      <vt:lpstr>Tema de Office</vt:lpstr>
      <vt:lpstr>ELECTRONICA DIGITAL MICROCONTROLADOR (ARDUINO, ESP32,PICAXE,etc)</vt:lpstr>
      <vt:lpstr>PROGRAMACION C++</vt:lpstr>
      <vt:lpstr>SENSORES RESISTIVOS</vt:lpstr>
      <vt:lpstr>SENSORES ACONDICIONADOS PNP  -  NPN</vt:lpstr>
      <vt:lpstr>MOTORES DC</vt:lpstr>
      <vt:lpstr>VISUALIZADORES DIGITALES</vt:lpstr>
      <vt:lpstr>INTERFASE USUARIO - MICROCONTROLADOR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3</cp:revision>
  <dcterms:created xsi:type="dcterms:W3CDTF">2026-02-03T11:40:08Z</dcterms:created>
  <dcterms:modified xsi:type="dcterms:W3CDTF">2026-02-03T13:06:05Z</dcterms:modified>
</cp:coreProperties>
</file>